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16" autoAdjust="0"/>
  </p:normalViewPr>
  <p:slideViewPr>
    <p:cSldViewPr snapToGrid="0">
      <p:cViewPr varScale="1">
        <p:scale>
          <a:sx n="91" d="100"/>
          <a:sy n="91" d="100"/>
        </p:scale>
        <p:origin x="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CAF352-96CC-1096-3FC0-11A40E5DF0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C2D811A-9CDD-A6E9-C79B-8125F0C73F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3FA60E-ED0A-1AF9-FD21-BFE9EE3E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2707ED-F1F2-B3CC-8579-3249CB95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B460C7-D2F9-814A-E944-9BC38B777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89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660E08-A920-7462-C438-EF050A334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D163834-8E9D-164F-A8A6-46CEA87C9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10DB35-6F20-A676-25A3-293587DEF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71CFCD-4C10-875F-8557-80CB674D2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F47092-3A71-FEE7-3EAE-E795E4034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80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9BE49D2-07D5-BBEA-2A52-4ACF5946FD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BB0B061-34EA-0325-4A11-B752F66A8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8B6A2D-555A-029A-5AA0-4E2CE670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E57FCE-0BFA-D0A7-4CDC-C31D06038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251BEB-B344-C3AA-50DE-1C34D7EEB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92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87E2B9-3B6F-82B0-E76B-26456FF70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833B492-3DB3-5625-37D8-27D0F1176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D091A1-DDD4-F906-CEC3-477DFEDF5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9EF951-4128-15F1-3500-5C21521BB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6B79B0-EE40-7357-8337-65535A051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98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D29150-5D18-188D-AB28-0B2913FCC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8C5CBDA-04DB-998F-4138-7D42C26A7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A881876-A781-F828-06F3-AD7EC35D7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30932D-8C85-7879-2A77-8486C7FD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5E8948-9B10-5EFB-0AAB-F2DE4A632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13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A38901-367B-C8F5-6EAB-3DA91763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850904B-6116-BEBC-B9A2-D3329969E9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D0A3E00-2087-7009-EA54-FA7B0F800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84E0018-76FB-4135-FD0B-179AAA60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CEAA224-CA21-5343-9DC2-E767090B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B40C41-B099-6C24-B041-B3F73A437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50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1D8E4F-B9E7-AE78-799A-D2B71FC0A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3F381E3-88F6-8BBF-A1FF-B141E476E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1BF00AF-5C4C-FE6F-4622-0AC3795588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84D9366-F3BB-B77F-83CD-08F602740D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152E43D-C475-260D-66AD-11D7B1D95C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099E9D6-2494-DDF6-7877-1620343A6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EAFA3CB-8960-7EB3-4E93-AB3474E34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EAB2036-0D62-1A48-C208-B551B8A3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54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B8B776-F58D-7CEE-4534-3A1B5EDC3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ABEC31-AB8D-223A-9D11-E3E9623FD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0D51960-2A06-A081-9E08-317EEEB9C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B22D75-30B1-F154-4019-37B5C0478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66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3F4DBB5-7B32-06B9-48F0-1C588B25B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DFD5A57-D2FA-3876-EFEB-B2BF040D6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0ECAD6F-3AFC-C077-2A86-122BAF9A9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61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B64A99-DD97-CD47-8A96-4D36AF0F2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C2829E-0A09-1A43-358B-A880AA03B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1CCF7F5-AE24-B688-DC05-188D5C200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56A3E3-4928-6620-B2D6-E01B01F81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92508B-4077-373F-2041-B7EF9D157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E67693A-2DDA-CB81-14AE-4C2EB2FCB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456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5C71D5-60FC-5582-28A6-35D70F460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27518DB-3AB0-DB52-7B39-77D79D89B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1EAD62-12BA-EFBE-F44B-E6DB829F9C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C2B95AA-9F3C-CD29-04DA-BA1382FB0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244187-95C3-AA1E-9732-8BCB9F99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1493E6-F6D5-8736-C6F4-1BD36ADC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73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B66CD2C-0FF9-C73A-9A19-FAB0B5D8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146279-A2EF-F43D-9BC9-6D538A78C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ACA2E1-97A1-5A89-2913-F9042E16B4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89327-7539-461A-8077-003326B21182}" type="datetimeFigureOut">
              <a:rPr lang="zh-CN" altLang="en-US" smtClean="0"/>
              <a:t>2024/5/25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123AFA-0C1C-EC03-8983-FBEA6D924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7745DA-4F02-BAAF-1792-51035281B3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EF9DB-ADB7-46AC-BB18-D88C65105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36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5CA95BD-F299-76AB-5B47-D557E52A44D1}"/>
              </a:ext>
            </a:extLst>
          </p:cNvPr>
          <p:cNvSpPr txBox="1"/>
          <p:nvPr/>
        </p:nvSpPr>
        <p:spPr>
          <a:xfrm>
            <a:off x="59684" y="43543"/>
            <a:ext cx="1227020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zh-CN" sz="2800" dirty="0"/>
              <a:t>________</a:t>
            </a:r>
            <a:r>
              <a:rPr lang="en-US" altLang="zh-CN" sz="2800" dirty="0" err="1"/>
              <a:t>vt.</a:t>
            </a:r>
            <a:r>
              <a:rPr lang="zh-CN" altLang="en-US" sz="2800" dirty="0"/>
              <a:t>崇拜；敬重；非常喜欢 </a:t>
            </a:r>
            <a:r>
              <a:rPr lang="en-US" altLang="zh-CN" sz="2800" dirty="0"/>
              <a:t>________</a:t>
            </a:r>
            <a:r>
              <a:rPr lang="zh-CN" altLang="en-US" sz="2800" dirty="0"/>
              <a:t>动词短语</a:t>
            </a:r>
            <a:r>
              <a:rPr lang="en-US" altLang="zh-CN" sz="2800" dirty="0"/>
              <a:t> ________ n. </a:t>
            </a:r>
            <a:r>
              <a:rPr lang="zh-CN" altLang="en-US" sz="2800" dirty="0"/>
              <a:t>崇拜；爱慕</a:t>
            </a:r>
            <a:endParaRPr lang="en-US" altLang="zh-CN" sz="2800" dirty="0"/>
          </a:p>
          <a:p>
            <a:pPr marL="342900" indent="-342900">
              <a:buFontTx/>
              <a:buAutoNum type="arabicPeriod"/>
            </a:pPr>
            <a:r>
              <a:rPr lang="en-US" altLang="zh-CN" sz="2800" dirty="0"/>
              <a:t>mild </a:t>
            </a:r>
            <a:r>
              <a:rPr lang="zh-CN" altLang="en-US" sz="2800" dirty="0"/>
              <a:t>汉语意思 （</a:t>
            </a:r>
            <a:r>
              <a:rPr lang="en-US" altLang="zh-CN" sz="2800" dirty="0"/>
              <a:t>1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________(nature) </a:t>
            </a:r>
            <a:r>
              <a:rPr lang="zh-CN" altLang="en-US" sz="2800" dirty="0"/>
              <a:t>（</a:t>
            </a:r>
            <a:r>
              <a:rPr lang="en-US" altLang="zh-CN" sz="2800" dirty="0"/>
              <a:t>2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________(winter)  </a:t>
            </a:r>
            <a:r>
              <a:rPr lang="zh-CN" altLang="en-US" sz="2800" dirty="0"/>
              <a:t>（</a:t>
            </a:r>
            <a:r>
              <a:rPr lang="en-US" altLang="zh-CN" sz="2800" dirty="0"/>
              <a:t>3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____________(a…heart attack/in… surprise) </a:t>
            </a: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</a:t>
            </a:r>
          </a:p>
          <a:p>
            <a:pPr marL="342900" indent="-342900">
              <a:buAutoNum type="arabicPeriod"/>
            </a:pPr>
            <a:r>
              <a:rPr lang="en-US" altLang="zh-CN" sz="2800" dirty="0"/>
              <a:t>loose </a:t>
            </a:r>
            <a:r>
              <a:rPr lang="zh-CN" altLang="en-US" sz="2800" dirty="0"/>
              <a:t>汉语意思（</a:t>
            </a:r>
            <a:r>
              <a:rPr lang="en-US" altLang="zh-CN" sz="2800" dirty="0"/>
              <a:t>1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 </a:t>
            </a:r>
            <a:r>
              <a:rPr lang="zh-CN" altLang="en-US" sz="2800" dirty="0"/>
              <a:t>（</a:t>
            </a:r>
            <a:r>
              <a:rPr lang="en-US" altLang="zh-CN" sz="2800" dirty="0"/>
              <a:t>2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________(dog runs loose) </a:t>
            </a:r>
            <a:r>
              <a:rPr lang="zh-CN" altLang="en-US" sz="2800" dirty="0"/>
              <a:t>（</a:t>
            </a:r>
            <a:r>
              <a:rPr lang="en-US" altLang="zh-CN" sz="2800" dirty="0"/>
              <a:t>3</a:t>
            </a:r>
            <a:r>
              <a:rPr lang="zh-CN" altLang="en-US" sz="2800" dirty="0"/>
              <a:t>）</a:t>
            </a:r>
            <a:r>
              <a:rPr lang="en-US" altLang="zh-CN" sz="2800" dirty="0"/>
              <a:t> ________(your speech)</a:t>
            </a:r>
          </a:p>
          <a:p>
            <a:pPr marL="342900" indent="-342900">
              <a:buAutoNum type="arabicPeriod"/>
            </a:pPr>
            <a:r>
              <a:rPr lang="en-US" altLang="zh-CN" sz="2800" dirty="0"/>
              <a:t>________</a:t>
            </a:r>
            <a:r>
              <a:rPr lang="zh-CN" altLang="en-US" sz="2800" dirty="0"/>
              <a:t>扩大词汇量</a:t>
            </a:r>
            <a:endParaRPr lang="en-US" altLang="zh-CN" sz="2800" dirty="0"/>
          </a:p>
          <a:p>
            <a:pPr marL="342900" indent="-342900">
              <a:buAutoNum type="arabicPeriod"/>
            </a:pPr>
            <a:r>
              <a:rPr lang="en-US" altLang="zh-CN" sz="2800" dirty="0"/>
              <a:t>________</a:t>
            </a:r>
            <a:r>
              <a:rPr lang="zh-CN" altLang="en-US" sz="2800" dirty="0"/>
              <a:t>多处受伤 </a:t>
            </a:r>
            <a:r>
              <a:rPr lang="en-US" altLang="zh-CN" sz="2800" dirty="0"/>
              <a:t>________ </a:t>
            </a:r>
            <a:r>
              <a:rPr lang="en-US" altLang="zh-CN" sz="2800" dirty="0" err="1"/>
              <a:t>vt.</a:t>
            </a:r>
            <a:r>
              <a:rPr lang="zh-CN" altLang="en-US" sz="2800" dirty="0"/>
              <a:t>相乘；繁殖</a:t>
            </a:r>
            <a:endParaRPr lang="en-US" altLang="zh-CN" sz="2800" dirty="0"/>
          </a:p>
          <a:p>
            <a:pPr marL="342900" indent="-342900">
              <a:buAutoNum type="arabicPeriod"/>
            </a:pPr>
            <a:r>
              <a:rPr lang="en-US" altLang="zh-CN" sz="2800" dirty="0"/>
              <a:t>plain </a:t>
            </a:r>
            <a:r>
              <a:rPr lang="zh-CN" altLang="en-US" sz="2800" dirty="0"/>
              <a:t>（</a:t>
            </a:r>
            <a:r>
              <a:rPr lang="en-US" altLang="zh-CN" sz="2800" dirty="0"/>
              <a:t>1</a:t>
            </a:r>
            <a:r>
              <a:rPr lang="zh-CN" altLang="en-US" sz="2800" dirty="0"/>
              <a:t>）</a:t>
            </a:r>
            <a:r>
              <a:rPr lang="en-US" altLang="zh-CN" sz="2800" dirty="0"/>
              <a:t>. ________(taste) </a:t>
            </a:r>
            <a:r>
              <a:rPr lang="zh-CN" altLang="en-US" sz="2800" dirty="0"/>
              <a:t>（</a:t>
            </a:r>
            <a:r>
              <a:rPr lang="en-US" altLang="zh-CN" sz="2800" dirty="0"/>
              <a:t>2</a:t>
            </a:r>
            <a:r>
              <a:rPr lang="zh-CN" altLang="en-US" sz="2800" dirty="0"/>
              <a:t>）</a:t>
            </a:r>
            <a:r>
              <a:rPr lang="en-US" altLang="zh-CN" sz="2800" dirty="0"/>
              <a:t>. ________(fact/English) </a:t>
            </a:r>
            <a:r>
              <a:rPr lang="zh-CN" altLang="en-US" sz="2800" dirty="0"/>
              <a:t>（</a:t>
            </a:r>
            <a:r>
              <a:rPr lang="en-US" altLang="zh-CN" sz="2800" dirty="0"/>
              <a:t>3</a:t>
            </a:r>
            <a:r>
              <a:rPr lang="zh-CN" altLang="en-US" sz="2800" dirty="0"/>
              <a:t>）</a:t>
            </a:r>
            <a:r>
              <a:rPr lang="en-US" altLang="zh-CN" sz="2800" dirty="0"/>
              <a:t>. ________(dress/black) </a:t>
            </a: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en-US" sz="2800" dirty="0"/>
              <a:t>）</a:t>
            </a:r>
            <a:r>
              <a:rPr lang="en-US" altLang="zh-CN" sz="2800" dirty="0"/>
              <a:t>________(her face is) </a:t>
            </a:r>
            <a:r>
              <a:rPr lang="zh-CN" altLang="en-US" sz="2800" dirty="0"/>
              <a:t>（</a:t>
            </a:r>
            <a:r>
              <a:rPr lang="en-US" altLang="zh-CN" sz="2800" dirty="0"/>
              <a:t>5</a:t>
            </a:r>
            <a:r>
              <a:rPr lang="zh-CN" altLang="en-US" sz="2800" dirty="0"/>
              <a:t>）</a:t>
            </a:r>
            <a:r>
              <a:rPr lang="en-US" altLang="zh-CN" sz="2800" dirty="0"/>
              <a:t>n. ________(be… with sb.)</a:t>
            </a:r>
          </a:p>
          <a:p>
            <a:pPr marL="342900" indent="-342900">
              <a:buAutoNum type="arabicPeriod"/>
            </a:pPr>
            <a:r>
              <a:rPr lang="en-US" altLang="zh-CN" sz="2800" dirty="0"/>
              <a:t>_________</a:t>
            </a:r>
            <a:r>
              <a:rPr lang="zh-CN" altLang="en-US" sz="2800" dirty="0"/>
              <a:t>私有财产</a:t>
            </a:r>
            <a:endParaRPr lang="en-US" altLang="zh-CN" sz="2800" dirty="0"/>
          </a:p>
          <a:p>
            <a:pPr marL="342900" indent="-342900">
              <a:buAutoNum type="arabicPeriod"/>
            </a:pPr>
            <a:r>
              <a:rPr lang="en-US" altLang="zh-CN" sz="2800" dirty="0"/>
              <a:t>__________adj.</a:t>
            </a:r>
            <a:r>
              <a:rPr lang="zh-CN" altLang="en-US" sz="2800" dirty="0"/>
              <a:t>恰当的，合适地 </a:t>
            </a:r>
            <a:r>
              <a:rPr lang="en-US" altLang="zh-CN" sz="2800" dirty="0"/>
              <a:t>_________adj. </a:t>
            </a:r>
            <a:r>
              <a:rPr lang="zh-CN" altLang="en-US" sz="2800" dirty="0"/>
              <a:t>不恰当的，不合适的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_________ adv.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不恰当的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marL="342900" indent="-342900">
              <a:buAutoNum type="arabicPeriod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They estimate the cost to repair _____$800</a:t>
            </a:r>
          </a:p>
          <a:p>
            <a:pPr marL="342900" indent="-342900">
              <a:buAutoNum type="arabicPeriod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The tree is _____   _______  _______at least 700 years old.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被估计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据估计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(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句式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917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5CA95BD-F299-76AB-5B47-D557E52A44D1}"/>
              </a:ext>
            </a:extLst>
          </p:cNvPr>
          <p:cNvSpPr txBox="1"/>
          <p:nvPr/>
        </p:nvSpPr>
        <p:spPr>
          <a:xfrm>
            <a:off x="260413" y="90293"/>
            <a:ext cx="11931587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2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粗略的估算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a r_______  ________</a:t>
            </a: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 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消费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 n.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消费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2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本质上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(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名词短语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) ____________</a:t>
            </a: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…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是必要的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(that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从句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)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 n. [c]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新观念，方法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 [U]  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创新，革新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 adj.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革新的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 </a:t>
            </a:r>
            <a:r>
              <a:rPr lang="en-US" altLang="zh-CN" sz="2800" dirty="0" err="1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vt.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刺激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激励某人做某事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 adj.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让人兴奋的，提神的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the _______   ________of coffee and tea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咖啡和茶的提神效果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_________n.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刺激，激发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______________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刺激顾客的食欲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delicate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汉语意思 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1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）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_________(coral)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2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）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_______ (plate/ instruments)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3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）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_______(flavor)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4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）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_________(international situation)</a:t>
            </a: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________n.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重视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重视（短语）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___________v.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强调（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stress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） 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2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___________v.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混合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___________ n. ____________…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和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…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的融合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/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混合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(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名词短语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)</a:t>
            </a:r>
          </a:p>
          <a:p>
            <a:pPr marL="342900" indent="-342900">
              <a:buAutoNum type="arabicPeriod" startAt="12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2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2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2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en-US" altLang="zh-CN" dirty="0"/>
          </a:p>
          <a:p>
            <a:pPr marL="342900" indent="-342900">
              <a:buAutoNum type="arabicPeriod" startAt="12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037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5CA95BD-F299-76AB-5B47-D557E52A44D1}"/>
              </a:ext>
            </a:extLst>
          </p:cNvPr>
          <p:cNvSpPr txBox="1"/>
          <p:nvPr/>
        </p:nvSpPr>
        <p:spPr>
          <a:xfrm>
            <a:off x="492641" y="151179"/>
            <a:ext cx="1120671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zh-CN" sz="2800" dirty="0"/>
              <a:t>adore </a:t>
            </a:r>
            <a:r>
              <a:rPr lang="en-US" altLang="zh-CN" sz="2800" dirty="0" err="1"/>
              <a:t>vt.</a:t>
            </a:r>
            <a:r>
              <a:rPr lang="zh-CN" altLang="en-US" sz="2800" dirty="0"/>
              <a:t>崇拜；敬重；非常喜欢 </a:t>
            </a:r>
            <a:r>
              <a:rPr lang="en-US" altLang="zh-CN" sz="2800" dirty="0"/>
              <a:t>adore doing </a:t>
            </a:r>
            <a:r>
              <a:rPr lang="zh-CN" altLang="en-US" sz="2800" dirty="0"/>
              <a:t>动词短语</a:t>
            </a:r>
            <a:r>
              <a:rPr lang="en-US" altLang="zh-CN" sz="2800" dirty="0"/>
              <a:t> adoration n. </a:t>
            </a:r>
            <a:r>
              <a:rPr lang="zh-CN" altLang="en-US" sz="2800" dirty="0"/>
              <a:t>崇拜；爱慕</a:t>
            </a:r>
            <a:endParaRPr lang="en-US" altLang="zh-CN" sz="2800" dirty="0"/>
          </a:p>
          <a:p>
            <a:pPr marL="342900" indent="-342900">
              <a:buFontTx/>
              <a:buAutoNum type="arabicPeriod"/>
            </a:pPr>
            <a:r>
              <a:rPr lang="en-US" altLang="zh-CN" sz="2800" dirty="0"/>
              <a:t>mild </a:t>
            </a:r>
            <a:r>
              <a:rPr lang="zh-CN" altLang="en-US" sz="2800" dirty="0"/>
              <a:t>汉语意思 </a:t>
            </a:r>
            <a:r>
              <a:rPr lang="en-US" altLang="zh-CN" sz="2800" dirty="0"/>
              <a:t>1. </a:t>
            </a:r>
            <a:r>
              <a:rPr lang="zh-CN" altLang="en-US" sz="2800" dirty="0"/>
              <a:t>温和的</a:t>
            </a:r>
            <a:r>
              <a:rPr lang="en-US" altLang="zh-CN" sz="2800" dirty="0"/>
              <a:t> 2. </a:t>
            </a:r>
            <a:r>
              <a:rPr lang="zh-CN" altLang="en-US" sz="2800" dirty="0">
                <a:highlight>
                  <a:srgbClr val="FFFF00"/>
                </a:highlight>
              </a:rPr>
              <a:t>暖和的</a:t>
            </a:r>
            <a:r>
              <a:rPr lang="en-US" altLang="zh-CN" sz="2800" dirty="0"/>
              <a:t>  3.</a:t>
            </a:r>
            <a:r>
              <a:rPr lang="zh-CN" altLang="en-US" sz="2800" dirty="0">
                <a:highlight>
                  <a:srgbClr val="FFFF00"/>
                </a:highlight>
              </a:rPr>
              <a:t>轻微的</a:t>
            </a:r>
            <a:r>
              <a:rPr lang="en-US" altLang="zh-CN" sz="2800" dirty="0"/>
              <a:t> 4.</a:t>
            </a:r>
            <a:r>
              <a:rPr lang="zh-CN" altLang="en-US" sz="2800" dirty="0">
                <a:highlight>
                  <a:srgbClr val="FFFF00"/>
                </a:highlight>
              </a:rPr>
              <a:t>味淡的</a:t>
            </a:r>
            <a:endParaRPr lang="en-US" altLang="zh-CN" sz="2800" dirty="0">
              <a:highlight>
                <a:srgbClr val="FFFF00"/>
              </a:highlight>
            </a:endParaRPr>
          </a:p>
          <a:p>
            <a:pPr marL="342900" indent="-342900">
              <a:buAutoNum type="arabicPeriod"/>
            </a:pPr>
            <a:r>
              <a:rPr lang="en-US" altLang="zh-CN" sz="2800" dirty="0"/>
              <a:t>loose </a:t>
            </a:r>
            <a:r>
              <a:rPr lang="zh-CN" altLang="en-US" sz="2800" dirty="0"/>
              <a:t>汉语意思</a:t>
            </a:r>
            <a:r>
              <a:rPr lang="en-US" altLang="zh-CN" sz="2800" dirty="0"/>
              <a:t>1. </a:t>
            </a:r>
            <a:r>
              <a:rPr lang="zh-CN" altLang="en-US" sz="2800" dirty="0"/>
              <a:t>松的</a:t>
            </a:r>
            <a:r>
              <a:rPr lang="en-US" altLang="zh-CN" sz="2800" dirty="0"/>
              <a:t> 2.</a:t>
            </a:r>
            <a:r>
              <a:rPr lang="zh-CN" altLang="en-US" sz="2800" dirty="0"/>
              <a:t>自由的</a:t>
            </a:r>
            <a:r>
              <a:rPr lang="en-US" altLang="zh-CN" sz="2800" dirty="0"/>
              <a:t> 3. </a:t>
            </a:r>
            <a:r>
              <a:rPr lang="zh-CN" altLang="en-US" sz="2800" dirty="0"/>
              <a:t>松散</a:t>
            </a:r>
            <a:r>
              <a:rPr lang="en-US" altLang="zh-CN" sz="2800" dirty="0"/>
              <a:t>/ v.</a:t>
            </a:r>
            <a:r>
              <a:rPr lang="zh-CN" altLang="en-US" sz="2800" dirty="0"/>
              <a:t>松开</a:t>
            </a:r>
            <a:endParaRPr lang="en-US" altLang="zh-CN" sz="2800" dirty="0"/>
          </a:p>
          <a:p>
            <a:pPr marL="342900" indent="-342900">
              <a:buAutoNum type="arabicPeriod"/>
            </a:pPr>
            <a:r>
              <a:rPr lang="zh-CN" altLang="en-US" sz="2800" dirty="0"/>
              <a:t>扩大词汇量 </a:t>
            </a:r>
            <a:r>
              <a:rPr lang="en-US" altLang="zh-CN" sz="2800" dirty="0">
                <a:highlight>
                  <a:srgbClr val="FFFF00"/>
                </a:highlight>
              </a:rPr>
              <a:t>expand vocabulary</a:t>
            </a:r>
          </a:p>
          <a:p>
            <a:pPr marL="342900" indent="-342900">
              <a:buAutoNum type="arabicPeriod"/>
            </a:pPr>
            <a:r>
              <a:rPr lang="en-US" altLang="zh-CN" sz="2800" dirty="0">
                <a:highlight>
                  <a:srgbClr val="FFFF00"/>
                </a:highlight>
              </a:rPr>
              <a:t>multiple injuries</a:t>
            </a:r>
            <a:r>
              <a:rPr lang="zh-CN" altLang="en-US" sz="2800" dirty="0">
                <a:highlight>
                  <a:srgbClr val="FFFF00"/>
                </a:highlight>
              </a:rPr>
              <a:t>多处受伤  </a:t>
            </a:r>
            <a:r>
              <a:rPr lang="en-US" altLang="zh-CN" sz="2800" dirty="0">
                <a:highlight>
                  <a:srgbClr val="FFFF00"/>
                </a:highlight>
              </a:rPr>
              <a:t>multiply </a:t>
            </a:r>
            <a:r>
              <a:rPr lang="en-US" altLang="zh-CN" sz="2800" dirty="0" err="1">
                <a:highlight>
                  <a:srgbClr val="FFFF00"/>
                </a:highlight>
              </a:rPr>
              <a:t>vt.</a:t>
            </a:r>
            <a:r>
              <a:rPr lang="zh-CN" altLang="en-US" sz="2800" dirty="0">
                <a:highlight>
                  <a:srgbClr val="FFFF00"/>
                </a:highlight>
              </a:rPr>
              <a:t>相乘；繁殖</a:t>
            </a:r>
            <a:endParaRPr lang="en-US" altLang="zh-CN" sz="2800" dirty="0">
              <a:highlight>
                <a:srgbClr val="FFFF00"/>
              </a:highlight>
            </a:endParaRPr>
          </a:p>
          <a:p>
            <a:pPr marL="342900" indent="-342900">
              <a:buAutoNum type="arabicPeriod"/>
            </a:pPr>
            <a:r>
              <a:rPr lang="en-US" altLang="zh-CN" sz="2800" dirty="0"/>
              <a:t>plain 1. </a:t>
            </a:r>
            <a:r>
              <a:rPr lang="zh-CN" altLang="en-US" sz="2800" dirty="0"/>
              <a:t>清楚的，明白的，易懂的 </a:t>
            </a:r>
            <a:r>
              <a:rPr lang="en-US" altLang="zh-CN" sz="2800" dirty="0"/>
              <a:t>2.</a:t>
            </a:r>
            <a:r>
              <a:rPr lang="zh-CN" altLang="en-US" sz="2800" dirty="0"/>
              <a:t>简朴的，单色的 </a:t>
            </a:r>
            <a:r>
              <a:rPr lang="en-US" altLang="zh-CN" sz="2800" dirty="0"/>
              <a:t>3.</a:t>
            </a:r>
            <a:r>
              <a:rPr lang="zh-CN" altLang="en-US" sz="2800" dirty="0">
                <a:highlight>
                  <a:srgbClr val="FFFF00"/>
                </a:highlight>
              </a:rPr>
              <a:t>相貌平平的 </a:t>
            </a:r>
            <a:r>
              <a:rPr lang="en-US" altLang="zh-CN" sz="2800" dirty="0"/>
              <a:t>4. </a:t>
            </a:r>
            <a:r>
              <a:rPr lang="zh-CN" altLang="en-US" sz="2800" dirty="0">
                <a:highlight>
                  <a:srgbClr val="FFFF00"/>
                </a:highlight>
              </a:rPr>
              <a:t>坦白的</a:t>
            </a:r>
            <a:r>
              <a:rPr lang="zh-CN" altLang="en-US" sz="2800" dirty="0"/>
              <a:t> </a:t>
            </a:r>
            <a:r>
              <a:rPr lang="en-US" altLang="zh-CN" sz="2800" dirty="0"/>
              <a:t>5. n. </a:t>
            </a:r>
            <a:r>
              <a:rPr lang="zh-CN" altLang="en-US" sz="2800" dirty="0"/>
              <a:t>平原</a:t>
            </a:r>
            <a:endParaRPr lang="en-US" altLang="zh-CN" sz="2800" dirty="0"/>
          </a:p>
          <a:p>
            <a:pPr marL="342900" indent="-342900">
              <a:buAutoNum type="arabicPeriod"/>
            </a:pPr>
            <a:r>
              <a:rPr lang="zh-CN" altLang="en-US" sz="2800" dirty="0"/>
              <a:t>私有财产 </a:t>
            </a:r>
            <a:r>
              <a:rPr lang="en-US" altLang="zh-CN" sz="2800" dirty="0"/>
              <a:t>private property</a:t>
            </a:r>
          </a:p>
          <a:p>
            <a:pPr marL="342900" indent="-342900">
              <a:buAutoNum type="arabicPeriod"/>
            </a:pPr>
            <a:r>
              <a:rPr lang="en-US" altLang="zh-CN" sz="2800" dirty="0"/>
              <a:t>appropriate adj.</a:t>
            </a:r>
            <a:r>
              <a:rPr lang="zh-CN" altLang="en-US" sz="2800" dirty="0"/>
              <a:t>恰当的，合适地 </a:t>
            </a:r>
            <a:r>
              <a:rPr lang="en-US" altLang="zh-CN" sz="2800" dirty="0">
                <a:highlight>
                  <a:srgbClr val="FFFF00"/>
                </a:highlight>
              </a:rPr>
              <a:t>in</a:t>
            </a:r>
            <a:r>
              <a:rPr lang="en-US" altLang="zh-CN" sz="2800" dirty="0"/>
              <a:t>appropriate adj. </a:t>
            </a:r>
            <a:r>
              <a:rPr lang="zh-CN" altLang="en-US" sz="2800" dirty="0"/>
              <a:t>不恰当的，不合适的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appropriately adv. 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不恰当的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marL="342900" indent="-342900">
              <a:buAutoNum type="arabicPeriod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They estimate the cost to repair </a:t>
            </a:r>
            <a:r>
              <a:rPr lang="en-US" altLang="zh-CN" sz="2800" u="sng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at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$800</a:t>
            </a:r>
          </a:p>
          <a:p>
            <a:pPr marL="342900" indent="-342900">
              <a:buAutoNum type="arabicPeriod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The tree is </a:t>
            </a:r>
            <a:r>
              <a:rPr lang="en-US" altLang="zh-CN" sz="2800" u="sng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estimated to be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at least 700 years old.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被估计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据估计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It is estimated that</a:t>
            </a:r>
          </a:p>
          <a:p>
            <a:pPr marL="342900" indent="-342900">
              <a:buAutoNum type="arabicPeriod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粗略的估算 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a rough estimate</a:t>
            </a:r>
          </a:p>
        </p:txBody>
      </p:sp>
    </p:spTree>
    <p:extLst>
      <p:ext uri="{BB962C8B-B14F-4D97-AF65-F5344CB8AC3E}">
        <p14:creationId xmlns:p14="http://schemas.microsoft.com/office/powerpoint/2010/main" val="3773691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45CA95BD-F299-76AB-5B47-D557E52A44D1}"/>
              </a:ext>
            </a:extLst>
          </p:cNvPr>
          <p:cNvSpPr txBox="1"/>
          <p:nvPr/>
        </p:nvSpPr>
        <p:spPr>
          <a:xfrm>
            <a:off x="492641" y="308007"/>
            <a:ext cx="11206718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consume 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消费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consumption n.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消费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本质上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(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名词短语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) in essence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…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是必要的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(that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从句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)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it is essential that …(should) do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Innovation n. [c]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新观念，方法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innovate [U]  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创新，革新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innovative adj.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革新的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stimulate </a:t>
            </a:r>
            <a:r>
              <a:rPr lang="en-US" altLang="zh-CN" sz="2800" dirty="0" err="1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vt.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刺激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stimulate sb. to do </a:t>
            </a:r>
            <a:r>
              <a:rPr lang="en-US" altLang="zh-CN" sz="2800" dirty="0" err="1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sth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激励某人做某事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stimulating adj.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让人兴奋的，提神的 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the stimulating effects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of coffee and tea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咖啡和茶的提神作用 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stimulation/stimuli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n.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刺激，激发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刺激顾客的食欲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stimulate customers’ appetite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delicate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汉语意思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1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.</a:t>
            </a:r>
            <a:r>
              <a:rPr lang="zh-CN" altLang="en-US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脆弱的 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2. </a:t>
            </a:r>
            <a:r>
              <a:rPr lang="zh-CN" altLang="en-US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精致的 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3.</a:t>
            </a:r>
            <a:r>
              <a:rPr lang="zh-CN" altLang="en-US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柔和的，清淡的 </a:t>
            </a:r>
            <a:r>
              <a:rPr lang="en-US" altLang="zh-CN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4.</a:t>
            </a:r>
            <a:r>
              <a:rPr lang="zh-CN" altLang="en-US" sz="2800" dirty="0">
                <a:solidFill>
                  <a:prstClr val="black"/>
                </a:solidFill>
                <a:highlight>
                  <a:srgbClr val="FFFF00"/>
                </a:highlight>
                <a:latin typeface="等线" panose="020F0502020204030204"/>
                <a:ea typeface="等线" panose="02010600030101010101" pitchFamily="2" charset="-122"/>
              </a:rPr>
              <a:t>微妙的</a:t>
            </a:r>
            <a:endParaRPr lang="en-US" altLang="zh-CN" sz="2800" dirty="0">
              <a:solidFill>
                <a:prstClr val="black"/>
              </a:solidFill>
              <a:highlight>
                <a:srgbClr val="FFFF00"/>
              </a:highlight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 emphasis n.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重视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put emphasis on 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重视（短语）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emphasize/ emphasize 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强调（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stress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） 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514350" indent="-514350">
              <a:buFont typeface="+mj-lt"/>
              <a:buAutoNum type="arabicPeriod" startAt="13"/>
            </a:pP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mix v.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混合 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mixture n. mixture of A and B …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和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…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的融合</a:t>
            </a:r>
            <a:r>
              <a:rPr lang="en-US" altLang="zh-CN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/</a:t>
            </a:r>
            <a:r>
              <a:rPr lang="zh-CN" altLang="en-US" sz="28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</a:rPr>
              <a:t>混合</a:t>
            </a:r>
            <a:endParaRPr lang="en-US" altLang="zh-CN" sz="28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3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3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3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3"/>
            </a:pPr>
            <a:endParaRPr lang="en-US" altLang="zh-CN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</a:endParaRPr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en-US" altLang="zh-CN" dirty="0"/>
          </a:p>
          <a:p>
            <a:pPr marL="342900" indent="-342900">
              <a:buAutoNum type="arabicPeriod" startAt="13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0356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686</Words>
  <Application>Microsoft Office PowerPoint</Application>
  <PresentationFormat>宽屏</PresentationFormat>
  <Paragraphs>62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978681084@qq.com</dc:creator>
  <cp:lastModifiedBy>978681084@qq.com</cp:lastModifiedBy>
  <cp:revision>56</cp:revision>
  <dcterms:created xsi:type="dcterms:W3CDTF">2024-05-24T00:23:50Z</dcterms:created>
  <dcterms:modified xsi:type="dcterms:W3CDTF">2024-05-25T01:56:59Z</dcterms:modified>
</cp:coreProperties>
</file>